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62" r:id="rId4"/>
    <p:sldId id="259" r:id="rId5"/>
    <p:sldId id="261" r:id="rId6"/>
    <p:sldId id="285" r:id="rId7"/>
    <p:sldId id="291" r:id="rId8"/>
    <p:sldId id="289" r:id="rId9"/>
    <p:sldId id="290" r:id="rId10"/>
    <p:sldId id="286" r:id="rId11"/>
    <p:sldId id="293" r:id="rId12"/>
    <p:sldId id="279" r:id="rId13"/>
    <p:sldId id="292" r:id="rId14"/>
    <p:sldId id="268" r:id="rId15"/>
    <p:sldId id="28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by Stewart" initials="AS" lastIdx="1" clrIdx="0"/>
  <p:cmAuthor id="2" name="Abby Stewart" initials="AS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7DC"/>
    <a:srgbClr val="5BCFF7"/>
    <a:srgbClr val="28324A"/>
    <a:srgbClr val="19212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E35159-8BD7-4DF0-9203-C90B61BC522F}" v="24" dt="2020-03-05T19:17:04.119"/>
  </p1510:revLst>
</p1510:revInfo>
</file>

<file path=ppt/tableStyles.xml><?xml version="1.0" encoding="utf-8"?>
<a:tblStyleLst xmlns:a="http://schemas.openxmlformats.org/drawingml/2006/main" def="{7D07C401-B943-4F33-86EE-85146C6B2BD6}">
  <a:tblStyle styleId="{7D07C401-B943-4F33-86EE-85146C6B2B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B0131-FFD3-4678-A132-F2D5DC2FBCF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5B31DE-E799-4D9C-9428-6D0104F68A01}">
      <dgm:prSet phldrT="[Text]" custT="1"/>
      <dgm:spPr/>
      <dgm:t>
        <a:bodyPr/>
        <a:lstStyle/>
        <a:p>
          <a:r>
            <a:rPr lang="en-US" sz="1400"/>
            <a:t>trending goods and services</a:t>
          </a:r>
        </a:p>
      </dgm:t>
    </dgm:pt>
    <dgm:pt modelId="{35323981-0F07-4EA5-8346-203F0374C4F8}" type="parTrans" cxnId="{B41C3FA3-4E58-4221-A2F6-596D33133F8F}">
      <dgm:prSet/>
      <dgm:spPr/>
      <dgm:t>
        <a:bodyPr/>
        <a:lstStyle/>
        <a:p>
          <a:endParaRPr lang="en-US"/>
        </a:p>
      </dgm:t>
    </dgm:pt>
    <dgm:pt modelId="{5DB4EB78-88DA-4115-9DCE-FF9D12B8C4C2}" type="sibTrans" cxnId="{B41C3FA3-4E58-4221-A2F6-596D33133F8F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400"/>
            <a:t>product analysis</a:t>
          </a:r>
        </a:p>
      </dgm:t>
    </dgm:pt>
    <dgm:pt modelId="{6D73828A-7C20-47F4-B8D7-2390C5140A0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/>
            <a:t>retail sales drill-down</a:t>
          </a:r>
        </a:p>
      </dgm:t>
    </dgm:pt>
    <dgm:pt modelId="{0C1C08A1-EB10-4E75-837E-15ABF90E89F5}" type="parTrans" cxnId="{8D37498E-22BF-4488-BFF8-DCAA58AE4E17}">
      <dgm:prSet/>
      <dgm:spPr/>
      <dgm:t>
        <a:bodyPr/>
        <a:lstStyle/>
        <a:p>
          <a:endParaRPr lang="en-US"/>
        </a:p>
      </dgm:t>
    </dgm:pt>
    <dgm:pt modelId="{06B299D5-B6C9-4C69-90DD-1855C175C4D4}" type="sibTrans" cxnId="{8D37498E-22BF-4488-BFF8-DCAA58AE4E17}">
      <dgm:prSet custT="1"/>
      <dgm:spPr>
        <a:solidFill>
          <a:schemeClr val="bg2"/>
        </a:solidFill>
      </dgm:spPr>
      <dgm:t>
        <a:bodyPr/>
        <a:lstStyle/>
        <a:p>
          <a:r>
            <a:rPr lang="en-US" sz="1400"/>
            <a:t>market </a:t>
          </a:r>
          <a:r>
            <a:rPr lang="en-US" sz="1400" err="1"/>
            <a:t>concen-tration</a:t>
          </a:r>
          <a:endParaRPr lang="en-US" sz="1400"/>
        </a:p>
      </dgm:t>
    </dgm:pt>
    <dgm:pt modelId="{1418242F-7131-4C10-BD81-AE3F81A079C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400"/>
            <a:t>retailer </a:t>
          </a:r>
          <a:r>
            <a:rPr lang="en-US" sz="1400" err="1"/>
            <a:t>perfor-mance</a:t>
          </a:r>
          <a:endParaRPr lang="en-US" sz="1400"/>
        </a:p>
      </dgm:t>
    </dgm:pt>
    <dgm:pt modelId="{0FB1AD07-45E4-4A19-B9E0-647A3196656D}" type="parTrans" cxnId="{F586DC5C-EB4A-4197-BD4A-4CCFAB56FD83}">
      <dgm:prSet/>
      <dgm:spPr/>
      <dgm:t>
        <a:bodyPr/>
        <a:lstStyle/>
        <a:p>
          <a:endParaRPr lang="en-US"/>
        </a:p>
      </dgm:t>
    </dgm:pt>
    <dgm:pt modelId="{3A7384C0-C4AA-4733-A52F-F5DE290C7332}" type="sibTrans" cxnId="{F586DC5C-EB4A-4197-BD4A-4CCFAB56FD83}">
      <dgm:prSet custT="1"/>
      <dgm:spPr>
        <a:solidFill>
          <a:srgbClr val="800000"/>
        </a:solidFill>
      </dgm:spPr>
      <dgm:t>
        <a:bodyPr/>
        <a:lstStyle/>
        <a:p>
          <a:r>
            <a:rPr lang="en-US" sz="1400"/>
            <a:t>establish-</a:t>
          </a:r>
          <a:r>
            <a:rPr lang="en-US" sz="1400" err="1"/>
            <a:t>ment</a:t>
          </a:r>
          <a:r>
            <a:rPr lang="en-US" sz="1400"/>
            <a:t> birth and death</a:t>
          </a:r>
        </a:p>
      </dgm:t>
    </dgm:pt>
    <dgm:pt modelId="{ADF38DBF-5C60-4F78-BA1D-38E661609ADB}" type="pres">
      <dgm:prSet presAssocID="{440B0131-FFD3-4678-A132-F2D5DC2FBCFE}" presName="Name0" presStyleCnt="0">
        <dgm:presLayoutVars>
          <dgm:chMax/>
          <dgm:chPref/>
          <dgm:dir/>
          <dgm:animLvl val="lvl"/>
        </dgm:presLayoutVars>
      </dgm:prSet>
      <dgm:spPr/>
    </dgm:pt>
    <dgm:pt modelId="{5F4D7885-487A-4478-9CD3-5C71DAC85DDD}" type="pres">
      <dgm:prSet presAssocID="{8E5B31DE-E799-4D9C-9428-6D0104F68A01}" presName="composite" presStyleCnt="0"/>
      <dgm:spPr/>
    </dgm:pt>
    <dgm:pt modelId="{FA3019A6-8F3C-4B05-9580-35B3C5E0CEC4}" type="pres">
      <dgm:prSet presAssocID="{8E5B31DE-E799-4D9C-9428-6D0104F68A0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AE76EF4-A0E6-496D-A4D4-B53DBC979391}" type="pres">
      <dgm:prSet presAssocID="{8E5B31DE-E799-4D9C-9428-6D0104F68A0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32C4286-E474-41A9-8F2C-C09E85D59AB5}" type="pres">
      <dgm:prSet presAssocID="{8E5B31DE-E799-4D9C-9428-6D0104F68A01}" presName="BalanceSpacing" presStyleCnt="0"/>
      <dgm:spPr/>
    </dgm:pt>
    <dgm:pt modelId="{08D7411D-728D-46D6-9C41-9FC5F4501C8F}" type="pres">
      <dgm:prSet presAssocID="{8E5B31DE-E799-4D9C-9428-6D0104F68A01}" presName="BalanceSpacing1" presStyleCnt="0"/>
      <dgm:spPr/>
    </dgm:pt>
    <dgm:pt modelId="{36B5CC64-9BCA-446A-971A-5EEA8C454361}" type="pres">
      <dgm:prSet presAssocID="{5DB4EB78-88DA-4115-9DCE-FF9D12B8C4C2}" presName="Accent1Text" presStyleLbl="node1" presStyleIdx="1" presStyleCnt="6"/>
      <dgm:spPr/>
    </dgm:pt>
    <dgm:pt modelId="{F27C1A34-D1A8-422A-83FE-90DDCE88FC53}" type="pres">
      <dgm:prSet presAssocID="{5DB4EB78-88DA-4115-9DCE-FF9D12B8C4C2}" presName="spaceBetweenRectangles" presStyleCnt="0"/>
      <dgm:spPr/>
    </dgm:pt>
    <dgm:pt modelId="{19DE5FC7-DB50-4CE6-944A-964A1786FCE0}" type="pres">
      <dgm:prSet presAssocID="{6D73828A-7C20-47F4-B8D7-2390C5140A0A}" presName="composite" presStyleCnt="0"/>
      <dgm:spPr/>
    </dgm:pt>
    <dgm:pt modelId="{906549A1-BE14-43D4-9F2A-90844AE7CE13}" type="pres">
      <dgm:prSet presAssocID="{6D73828A-7C20-47F4-B8D7-2390C5140A0A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1124D2C-BEA0-45AB-B530-87680CC0E2CB}" type="pres">
      <dgm:prSet presAssocID="{6D73828A-7C20-47F4-B8D7-2390C5140A0A}" presName="Childtext1" presStyleLbl="revTx" presStyleIdx="1" presStyleCnt="3" custLinFactY="56187" custLinFactNeighborX="9724" custLinFactNeighborY="100000">
        <dgm:presLayoutVars>
          <dgm:chMax val="0"/>
          <dgm:chPref val="0"/>
          <dgm:bulletEnabled val="1"/>
        </dgm:presLayoutVars>
      </dgm:prSet>
      <dgm:spPr/>
    </dgm:pt>
    <dgm:pt modelId="{2BA5A7C9-B3E9-4D98-8040-1002E36C3ECE}" type="pres">
      <dgm:prSet presAssocID="{6D73828A-7C20-47F4-B8D7-2390C5140A0A}" presName="BalanceSpacing" presStyleCnt="0"/>
      <dgm:spPr/>
    </dgm:pt>
    <dgm:pt modelId="{98630CE6-5458-4DB1-A359-7732254A7CD2}" type="pres">
      <dgm:prSet presAssocID="{6D73828A-7C20-47F4-B8D7-2390C5140A0A}" presName="BalanceSpacing1" presStyleCnt="0"/>
      <dgm:spPr/>
    </dgm:pt>
    <dgm:pt modelId="{C8C827A7-75C5-4065-A67E-9B03F8610021}" type="pres">
      <dgm:prSet presAssocID="{06B299D5-B6C9-4C69-90DD-1855C175C4D4}" presName="Accent1Text" presStyleLbl="node1" presStyleIdx="3" presStyleCnt="6" custLinFactNeighborX="0"/>
      <dgm:spPr/>
    </dgm:pt>
    <dgm:pt modelId="{6FF7A1CB-C79B-4B67-98AC-CF8B734B07E0}" type="pres">
      <dgm:prSet presAssocID="{06B299D5-B6C9-4C69-90DD-1855C175C4D4}" presName="spaceBetweenRectangles" presStyleCnt="0"/>
      <dgm:spPr/>
    </dgm:pt>
    <dgm:pt modelId="{2EBA10CB-4AF4-41AE-B9F3-31F45A6E5B08}" type="pres">
      <dgm:prSet presAssocID="{1418242F-7131-4C10-BD81-AE3F81A079CF}" presName="composite" presStyleCnt="0"/>
      <dgm:spPr/>
    </dgm:pt>
    <dgm:pt modelId="{30AD28DE-61FF-4FD3-95B4-9A15CEF204AD}" type="pres">
      <dgm:prSet presAssocID="{1418242F-7131-4C10-BD81-AE3F81A079CF}" presName="Parent1" presStyleLbl="node1" presStyleIdx="4" presStyleCnt="6" custLinFactX="-100000" custLinFactY="-69830" custLinFactNeighborX="-115433" custLinFactNeighborY="-100000">
        <dgm:presLayoutVars>
          <dgm:chMax val="1"/>
          <dgm:chPref val="1"/>
          <dgm:bulletEnabled val="1"/>
        </dgm:presLayoutVars>
      </dgm:prSet>
      <dgm:spPr/>
    </dgm:pt>
    <dgm:pt modelId="{B5D18A39-4A6F-4FBA-A297-93D512103A9C}" type="pres">
      <dgm:prSet presAssocID="{1418242F-7131-4C10-BD81-AE3F81A079C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5610DA0-CD8B-482D-86A0-B62216096420}" type="pres">
      <dgm:prSet presAssocID="{1418242F-7131-4C10-BD81-AE3F81A079CF}" presName="BalanceSpacing" presStyleCnt="0"/>
      <dgm:spPr/>
    </dgm:pt>
    <dgm:pt modelId="{EEC2C117-3526-408F-BAB3-35E0B424B0FD}" type="pres">
      <dgm:prSet presAssocID="{1418242F-7131-4C10-BD81-AE3F81A079CF}" presName="BalanceSpacing1" presStyleCnt="0"/>
      <dgm:spPr/>
    </dgm:pt>
    <dgm:pt modelId="{BA7AB655-01A3-47E7-B404-FF358EAE5A0A}" type="pres">
      <dgm:prSet presAssocID="{3A7384C0-C4AA-4733-A52F-F5DE290C7332}" presName="Accent1Text" presStyleLbl="node1" presStyleIdx="5" presStyleCnt="6" custLinFactNeighborX="-53858" custLinFactNeighborY="-88057"/>
      <dgm:spPr/>
    </dgm:pt>
  </dgm:ptLst>
  <dgm:cxnLst>
    <dgm:cxn modelId="{EEEC7E2D-3641-E54C-B805-CF0DB4374331}" type="presOf" srcId="{5DB4EB78-88DA-4115-9DCE-FF9D12B8C4C2}" destId="{36B5CC64-9BCA-446A-971A-5EEA8C454361}" srcOrd="0" destOrd="0" presId="urn:microsoft.com/office/officeart/2008/layout/AlternatingHexagons"/>
    <dgm:cxn modelId="{F586DC5C-EB4A-4197-BD4A-4CCFAB56FD83}" srcId="{440B0131-FFD3-4678-A132-F2D5DC2FBCFE}" destId="{1418242F-7131-4C10-BD81-AE3F81A079CF}" srcOrd="2" destOrd="0" parTransId="{0FB1AD07-45E4-4A19-B9E0-647A3196656D}" sibTransId="{3A7384C0-C4AA-4733-A52F-F5DE290C7332}"/>
    <dgm:cxn modelId="{E34D806A-AF6B-D847-A639-9ACCF0F7B301}" type="presOf" srcId="{6D73828A-7C20-47F4-B8D7-2390C5140A0A}" destId="{906549A1-BE14-43D4-9F2A-90844AE7CE13}" srcOrd="0" destOrd="0" presId="urn:microsoft.com/office/officeart/2008/layout/AlternatingHexagons"/>
    <dgm:cxn modelId="{71EBEE71-508D-0541-8B43-F55D07027CF6}" type="presOf" srcId="{1418242F-7131-4C10-BD81-AE3F81A079CF}" destId="{30AD28DE-61FF-4FD3-95B4-9A15CEF204AD}" srcOrd="0" destOrd="0" presId="urn:microsoft.com/office/officeart/2008/layout/AlternatingHexagons"/>
    <dgm:cxn modelId="{6DC6FF52-7290-3A4B-9F5F-699603E512BF}" type="presOf" srcId="{06B299D5-B6C9-4C69-90DD-1855C175C4D4}" destId="{C8C827A7-75C5-4065-A67E-9B03F8610021}" srcOrd="0" destOrd="0" presId="urn:microsoft.com/office/officeart/2008/layout/AlternatingHexagons"/>
    <dgm:cxn modelId="{8D37498E-22BF-4488-BFF8-DCAA58AE4E17}" srcId="{440B0131-FFD3-4678-A132-F2D5DC2FBCFE}" destId="{6D73828A-7C20-47F4-B8D7-2390C5140A0A}" srcOrd="1" destOrd="0" parTransId="{0C1C08A1-EB10-4E75-837E-15ABF90E89F5}" sibTransId="{06B299D5-B6C9-4C69-90DD-1855C175C4D4}"/>
    <dgm:cxn modelId="{B41C3FA3-4E58-4221-A2F6-596D33133F8F}" srcId="{440B0131-FFD3-4678-A132-F2D5DC2FBCFE}" destId="{8E5B31DE-E799-4D9C-9428-6D0104F68A01}" srcOrd="0" destOrd="0" parTransId="{35323981-0F07-4EA5-8346-203F0374C4F8}" sibTransId="{5DB4EB78-88DA-4115-9DCE-FF9D12B8C4C2}"/>
    <dgm:cxn modelId="{3C25D5D1-0DEA-8D46-8035-CE09A09FDECD}" type="presOf" srcId="{8E5B31DE-E799-4D9C-9428-6D0104F68A01}" destId="{FA3019A6-8F3C-4B05-9580-35B3C5E0CEC4}" srcOrd="0" destOrd="0" presId="urn:microsoft.com/office/officeart/2008/layout/AlternatingHexagons"/>
    <dgm:cxn modelId="{BAA695EA-7D9F-3149-8854-3167E1DFC48A}" type="presOf" srcId="{3A7384C0-C4AA-4733-A52F-F5DE290C7332}" destId="{BA7AB655-01A3-47E7-B404-FF358EAE5A0A}" srcOrd="0" destOrd="0" presId="urn:microsoft.com/office/officeart/2008/layout/AlternatingHexagons"/>
    <dgm:cxn modelId="{C5E178EC-4C10-F244-B824-33F27B4B9F53}" type="presOf" srcId="{440B0131-FFD3-4678-A132-F2D5DC2FBCFE}" destId="{ADF38DBF-5C60-4F78-BA1D-38E661609ADB}" srcOrd="0" destOrd="0" presId="urn:microsoft.com/office/officeart/2008/layout/AlternatingHexagons"/>
    <dgm:cxn modelId="{B698B98F-44BF-114D-853F-9C200AAC7728}" type="presParOf" srcId="{ADF38DBF-5C60-4F78-BA1D-38E661609ADB}" destId="{5F4D7885-487A-4478-9CD3-5C71DAC85DDD}" srcOrd="0" destOrd="0" presId="urn:microsoft.com/office/officeart/2008/layout/AlternatingHexagons"/>
    <dgm:cxn modelId="{4DFEF745-B625-FA46-B7BB-62944CF334EE}" type="presParOf" srcId="{5F4D7885-487A-4478-9CD3-5C71DAC85DDD}" destId="{FA3019A6-8F3C-4B05-9580-35B3C5E0CEC4}" srcOrd="0" destOrd="0" presId="urn:microsoft.com/office/officeart/2008/layout/AlternatingHexagons"/>
    <dgm:cxn modelId="{26E530A2-2AB6-684F-AA44-E34930F1A9D3}" type="presParOf" srcId="{5F4D7885-487A-4478-9CD3-5C71DAC85DDD}" destId="{9AE76EF4-A0E6-496D-A4D4-B53DBC979391}" srcOrd="1" destOrd="0" presId="urn:microsoft.com/office/officeart/2008/layout/AlternatingHexagons"/>
    <dgm:cxn modelId="{2515E1E3-BB85-6749-8194-025FFCD9F9F0}" type="presParOf" srcId="{5F4D7885-487A-4478-9CD3-5C71DAC85DDD}" destId="{F32C4286-E474-41A9-8F2C-C09E85D59AB5}" srcOrd="2" destOrd="0" presId="urn:microsoft.com/office/officeart/2008/layout/AlternatingHexagons"/>
    <dgm:cxn modelId="{9660986A-AE16-3D4E-80F2-5679485C6EBC}" type="presParOf" srcId="{5F4D7885-487A-4478-9CD3-5C71DAC85DDD}" destId="{08D7411D-728D-46D6-9C41-9FC5F4501C8F}" srcOrd="3" destOrd="0" presId="urn:microsoft.com/office/officeart/2008/layout/AlternatingHexagons"/>
    <dgm:cxn modelId="{81E36BFE-9CB5-5F4C-8EFB-958A139A488A}" type="presParOf" srcId="{5F4D7885-487A-4478-9CD3-5C71DAC85DDD}" destId="{36B5CC64-9BCA-446A-971A-5EEA8C454361}" srcOrd="4" destOrd="0" presId="urn:microsoft.com/office/officeart/2008/layout/AlternatingHexagons"/>
    <dgm:cxn modelId="{911B61A3-A642-4548-A4B3-8E600EF11DE9}" type="presParOf" srcId="{ADF38DBF-5C60-4F78-BA1D-38E661609ADB}" destId="{F27C1A34-D1A8-422A-83FE-90DDCE88FC53}" srcOrd="1" destOrd="0" presId="urn:microsoft.com/office/officeart/2008/layout/AlternatingHexagons"/>
    <dgm:cxn modelId="{B11B9B14-9CF7-9541-8A12-984B77A8FDBD}" type="presParOf" srcId="{ADF38DBF-5C60-4F78-BA1D-38E661609ADB}" destId="{19DE5FC7-DB50-4CE6-944A-964A1786FCE0}" srcOrd="2" destOrd="0" presId="urn:microsoft.com/office/officeart/2008/layout/AlternatingHexagons"/>
    <dgm:cxn modelId="{B0431AC8-6E0E-C14F-9175-357B0CAD9EA3}" type="presParOf" srcId="{19DE5FC7-DB50-4CE6-944A-964A1786FCE0}" destId="{906549A1-BE14-43D4-9F2A-90844AE7CE13}" srcOrd="0" destOrd="0" presId="urn:microsoft.com/office/officeart/2008/layout/AlternatingHexagons"/>
    <dgm:cxn modelId="{26D935A0-C7B9-0548-8E59-0FCA25638F73}" type="presParOf" srcId="{19DE5FC7-DB50-4CE6-944A-964A1786FCE0}" destId="{31124D2C-BEA0-45AB-B530-87680CC0E2CB}" srcOrd="1" destOrd="0" presId="urn:microsoft.com/office/officeart/2008/layout/AlternatingHexagons"/>
    <dgm:cxn modelId="{1DFDAC4F-4130-EE4C-B253-1616EBA87F5E}" type="presParOf" srcId="{19DE5FC7-DB50-4CE6-944A-964A1786FCE0}" destId="{2BA5A7C9-B3E9-4D98-8040-1002E36C3ECE}" srcOrd="2" destOrd="0" presId="urn:microsoft.com/office/officeart/2008/layout/AlternatingHexagons"/>
    <dgm:cxn modelId="{30D0D155-6420-0D49-A653-DC5882F687EC}" type="presParOf" srcId="{19DE5FC7-DB50-4CE6-944A-964A1786FCE0}" destId="{98630CE6-5458-4DB1-A359-7732254A7CD2}" srcOrd="3" destOrd="0" presId="urn:microsoft.com/office/officeart/2008/layout/AlternatingHexagons"/>
    <dgm:cxn modelId="{27E10CA9-EEAE-4A44-894D-72C387959AF5}" type="presParOf" srcId="{19DE5FC7-DB50-4CE6-944A-964A1786FCE0}" destId="{C8C827A7-75C5-4065-A67E-9B03F8610021}" srcOrd="4" destOrd="0" presId="urn:microsoft.com/office/officeart/2008/layout/AlternatingHexagons"/>
    <dgm:cxn modelId="{6A07323B-683F-0F4D-8B51-8B12E789BD17}" type="presParOf" srcId="{ADF38DBF-5C60-4F78-BA1D-38E661609ADB}" destId="{6FF7A1CB-C79B-4B67-98AC-CF8B734B07E0}" srcOrd="3" destOrd="0" presId="urn:microsoft.com/office/officeart/2008/layout/AlternatingHexagons"/>
    <dgm:cxn modelId="{177F4106-6900-C24A-8AFE-02F4FCA74598}" type="presParOf" srcId="{ADF38DBF-5C60-4F78-BA1D-38E661609ADB}" destId="{2EBA10CB-4AF4-41AE-B9F3-31F45A6E5B08}" srcOrd="4" destOrd="0" presId="urn:microsoft.com/office/officeart/2008/layout/AlternatingHexagons"/>
    <dgm:cxn modelId="{8493D6F0-EED2-A642-9D20-6BF0AF63DDCB}" type="presParOf" srcId="{2EBA10CB-4AF4-41AE-B9F3-31F45A6E5B08}" destId="{30AD28DE-61FF-4FD3-95B4-9A15CEF204AD}" srcOrd="0" destOrd="0" presId="urn:microsoft.com/office/officeart/2008/layout/AlternatingHexagons"/>
    <dgm:cxn modelId="{DCF2C582-739D-C94E-BF99-90491179641F}" type="presParOf" srcId="{2EBA10CB-4AF4-41AE-B9F3-31F45A6E5B08}" destId="{B5D18A39-4A6F-4FBA-A297-93D512103A9C}" srcOrd="1" destOrd="0" presId="urn:microsoft.com/office/officeart/2008/layout/AlternatingHexagons"/>
    <dgm:cxn modelId="{6EE0D554-BD9C-1346-8CA8-044BAB9912FD}" type="presParOf" srcId="{2EBA10CB-4AF4-41AE-B9F3-31F45A6E5B08}" destId="{25610DA0-CD8B-482D-86A0-B62216096420}" srcOrd="2" destOrd="0" presId="urn:microsoft.com/office/officeart/2008/layout/AlternatingHexagons"/>
    <dgm:cxn modelId="{9B01D83F-A8DB-DE4D-8B62-26CEB0C658F6}" type="presParOf" srcId="{2EBA10CB-4AF4-41AE-B9F3-31F45A6E5B08}" destId="{EEC2C117-3526-408F-BAB3-35E0B424B0FD}" srcOrd="3" destOrd="0" presId="urn:microsoft.com/office/officeart/2008/layout/AlternatingHexagons"/>
    <dgm:cxn modelId="{F32DE10B-1D26-FA4C-A1E5-8F008D38209C}" type="presParOf" srcId="{2EBA10CB-4AF4-41AE-B9F3-31F45A6E5B08}" destId="{BA7AB655-01A3-47E7-B404-FF358EAE5A0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019A6-8F3C-4B05-9580-35B3C5E0CEC4}">
      <dsp:nvSpPr>
        <dsp:cNvPr id="0" name=""/>
        <dsp:cNvSpPr/>
      </dsp:nvSpPr>
      <dsp:spPr>
        <a:xfrm rot="5400000">
          <a:off x="2871585" y="83554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trending goods and services</a:t>
          </a:r>
        </a:p>
      </dsp:txBody>
      <dsp:txXfrm rot="-5400000">
        <a:off x="3126670" y="199074"/>
        <a:ext cx="761596" cy="875399"/>
      </dsp:txXfrm>
    </dsp:sp>
    <dsp:sp modelId="{9AE76EF4-A0E6-496D-A4D4-B53DBC979391}">
      <dsp:nvSpPr>
        <dsp:cNvPr id="0" name=""/>
        <dsp:cNvSpPr/>
      </dsp:nvSpPr>
      <dsp:spPr>
        <a:xfrm>
          <a:off x="4094260" y="255243"/>
          <a:ext cx="1419290" cy="76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5CC64-9BCA-446A-971A-5EEA8C454361}">
      <dsp:nvSpPr>
        <dsp:cNvPr id="0" name=""/>
        <dsp:cNvSpPr/>
      </dsp:nvSpPr>
      <dsp:spPr>
        <a:xfrm rot="5400000">
          <a:off x="1676633" y="83554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product analysis</a:t>
          </a:r>
        </a:p>
      </dsp:txBody>
      <dsp:txXfrm rot="-5400000">
        <a:off x="1931718" y="199074"/>
        <a:ext cx="761596" cy="875399"/>
      </dsp:txXfrm>
    </dsp:sp>
    <dsp:sp modelId="{906549A1-BE14-43D4-9F2A-90844AE7CE13}">
      <dsp:nvSpPr>
        <dsp:cNvPr id="0" name=""/>
        <dsp:cNvSpPr/>
      </dsp:nvSpPr>
      <dsp:spPr>
        <a:xfrm rot="5400000">
          <a:off x="2271820" y="1163029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retail sales drill-down</a:t>
          </a:r>
        </a:p>
      </dsp:txBody>
      <dsp:txXfrm rot="-5400000">
        <a:off x="2526905" y="1278549"/>
        <a:ext cx="761596" cy="875399"/>
      </dsp:txXfrm>
    </dsp:sp>
    <dsp:sp modelId="{31124D2C-BEA0-45AB-B530-87680CC0E2CB}">
      <dsp:nvSpPr>
        <dsp:cNvPr id="0" name=""/>
        <dsp:cNvSpPr/>
      </dsp:nvSpPr>
      <dsp:spPr>
        <a:xfrm>
          <a:off x="1068753" y="2526518"/>
          <a:ext cx="1373507" cy="76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827A7-75C5-4065-A67E-9B03F8610021}">
      <dsp:nvSpPr>
        <dsp:cNvPr id="0" name=""/>
        <dsp:cNvSpPr/>
      </dsp:nvSpPr>
      <dsp:spPr>
        <a:xfrm rot="5400000">
          <a:off x="3466771" y="1163029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market </a:t>
          </a:r>
          <a:r>
            <a:rPr lang="en-US" sz="1400" kern="1200" err="1"/>
            <a:t>concen-tration</a:t>
          </a:r>
          <a:endParaRPr lang="en-US" sz="1400" kern="1200"/>
        </a:p>
      </dsp:txBody>
      <dsp:txXfrm rot="-5400000">
        <a:off x="3721856" y="1278549"/>
        <a:ext cx="761596" cy="875399"/>
      </dsp:txXfrm>
    </dsp:sp>
    <dsp:sp modelId="{30AD28DE-61FF-4FD3-95B4-9A15CEF204AD}">
      <dsp:nvSpPr>
        <dsp:cNvPr id="0" name=""/>
        <dsp:cNvSpPr/>
      </dsp:nvSpPr>
      <dsp:spPr>
        <a:xfrm rot="5400000">
          <a:off x="487955" y="82664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retailer </a:t>
          </a:r>
          <a:r>
            <a:rPr lang="en-US" sz="1400" kern="1200" err="1"/>
            <a:t>perfor-mance</a:t>
          </a:r>
          <a:endParaRPr lang="en-US" sz="1400" kern="1200"/>
        </a:p>
      </dsp:txBody>
      <dsp:txXfrm rot="-5400000">
        <a:off x="743040" y="198184"/>
        <a:ext cx="761596" cy="875399"/>
      </dsp:txXfrm>
    </dsp:sp>
    <dsp:sp modelId="{B5D18A39-4A6F-4FBA-A297-93D512103A9C}">
      <dsp:nvSpPr>
        <dsp:cNvPr id="0" name=""/>
        <dsp:cNvSpPr/>
      </dsp:nvSpPr>
      <dsp:spPr>
        <a:xfrm>
          <a:off x="4094260" y="2414193"/>
          <a:ext cx="1419290" cy="763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7AB655-01A3-47E7-B404-FF358EAE5A0A}">
      <dsp:nvSpPr>
        <dsp:cNvPr id="0" name=""/>
        <dsp:cNvSpPr/>
      </dsp:nvSpPr>
      <dsp:spPr>
        <a:xfrm rot="5400000">
          <a:off x="1080729" y="1122625"/>
          <a:ext cx="1271766" cy="1106436"/>
        </a:xfrm>
        <a:prstGeom prst="hexagon">
          <a:avLst>
            <a:gd name="adj" fmla="val 25000"/>
            <a:gd name="vf" fmla="val 115470"/>
          </a:avLst>
        </a:prstGeom>
        <a:solidFill>
          <a:srgbClr val="8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establish-</a:t>
          </a:r>
          <a:r>
            <a:rPr lang="en-US" sz="1400" kern="1200" err="1"/>
            <a:t>ment</a:t>
          </a:r>
          <a:r>
            <a:rPr lang="en-US" sz="1400" kern="1200"/>
            <a:t> birth and death</a:t>
          </a:r>
        </a:p>
      </dsp:txBody>
      <dsp:txXfrm rot="-5400000">
        <a:off x="1335814" y="1238145"/>
        <a:ext cx="761596" cy="875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6120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9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8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9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83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2061351b_17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2061351b_17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3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0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617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25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86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51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/>
              <a:t>To improve timeliness within RSID, we have created a program that combs through the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27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botsociety.io/s/5e60fd68c2f99f8e656986ac?p=467e1ab9ccd2fcf1207d937189640e5c4b05409f&amp;desktop=tru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.botsociety.io/s/5e60fd68c2f99f8e656986ac?p=467e1ab9ccd2fcf1207d937189640e5c4b05409f&amp;desktop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>
                <a:solidFill>
                  <a:schemeClr val="bg1"/>
                </a:solidFill>
              </a:rPr>
              <a:t>scanner data hackathon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external solution</a:t>
            </a:r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retail sales dashboard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879078" y="1711004"/>
          <a:ext cx="6448746" cy="343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468965" y="3067656"/>
            <a:ext cx="2376000" cy="719191"/>
          </a:xfrm>
          <a:prstGeom prst="roundRect">
            <a:avLst/>
          </a:prstGeom>
          <a:noFill/>
          <a:ln>
            <a:solidFill>
              <a:srgbClr val="00C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0" rIns="36000" bIns="3600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product sales relative to total retail sales, sales trend by geographical location/income/demographic characteristics</a:t>
            </a:r>
          </a:p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88850" y="2038377"/>
            <a:ext cx="1994412" cy="565584"/>
          </a:xfrm>
          <a:prstGeom prst="roundRect">
            <a:avLst/>
          </a:prstGeom>
          <a:noFill/>
          <a:ln>
            <a:solidFill>
              <a:srgbClr val="00C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54000" rIns="36000" bIns="3600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aggregate data by industry / sector</a:t>
            </a:r>
            <a:endParaRPr lang="en-US" sz="1100">
              <a:solidFill>
                <a:schemeClr val="tx1"/>
              </a:solidFill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1141" y="2122326"/>
            <a:ext cx="1908000" cy="540000"/>
          </a:xfrm>
          <a:prstGeom prst="roundRect">
            <a:avLst/>
          </a:prstGeom>
          <a:noFill/>
          <a:ln>
            <a:solidFill>
              <a:srgbClr val="00C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store traffic, average sales, items per purchase, returns as % of sales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02178" y="3172173"/>
            <a:ext cx="1730394" cy="428719"/>
          </a:xfrm>
          <a:prstGeom prst="roundRect">
            <a:avLst/>
          </a:prstGeom>
          <a:noFill/>
          <a:ln>
            <a:solidFill>
              <a:srgbClr val="00CE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54000" rIns="36000" bIns="3600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implications for retailers and government policies </a:t>
            </a:r>
          </a:p>
        </p:txBody>
      </p:sp>
    </p:spTree>
    <p:extLst>
      <p:ext uri="{BB962C8B-B14F-4D97-AF65-F5344CB8AC3E}">
        <p14:creationId xmlns:p14="http://schemas.microsoft.com/office/powerpoint/2010/main" val="154460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/>
          <p:nvPr/>
        </p:nvSpPr>
        <p:spPr>
          <a:xfrm>
            <a:off x="4073423" y="1047226"/>
            <a:ext cx="4632560" cy="3606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6"/>
          <p:cNvSpPr/>
          <p:nvPr/>
        </p:nvSpPr>
        <p:spPr>
          <a:xfrm>
            <a:off x="4267277" y="1238744"/>
            <a:ext cx="4244700" cy="271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6"/>
          <p:cNvSpPr txBox="1">
            <a:spLocks noGrp="1"/>
          </p:cNvSpPr>
          <p:nvPr>
            <p:ph type="body" idx="4294967295"/>
          </p:nvPr>
        </p:nvSpPr>
        <p:spPr>
          <a:xfrm>
            <a:off x="304017" y="2152326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retail sales dashboard</a:t>
            </a:r>
            <a:endParaRPr sz="28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342900" indent="-342900">
              <a:spcBef>
                <a:spcPts val="0"/>
              </a:spcBef>
            </a:pPr>
            <a:r>
              <a:rPr lang="en-CA">
                <a:solidFill>
                  <a:srgbClr val="3F3F3F"/>
                </a:solidFill>
              </a:rPr>
              <a:t>offering data visualisation on-the-go</a:t>
            </a:r>
          </a:p>
          <a:p>
            <a:pPr marL="342900" indent="-342900">
              <a:spcBef>
                <a:spcPts val="0"/>
              </a:spcBef>
            </a:pPr>
            <a:r>
              <a:rPr lang="en-CA">
                <a:solidFill>
                  <a:srgbClr val="3F3F3F"/>
                </a:solidFill>
              </a:rPr>
              <a:t>password protected</a:t>
            </a:r>
          </a:p>
          <a:p>
            <a:pPr marL="0" lvl="0" indent="0">
              <a:spcBef>
                <a:spcPts val="0"/>
              </a:spcBef>
              <a:buNone/>
            </a:pPr>
            <a:endParaRPr lang="en-CA">
              <a:solidFill>
                <a:srgbClr val="3F3F3F"/>
              </a:solidFill>
            </a:endParaRPr>
          </a:p>
        </p:txBody>
      </p:sp>
      <p:sp>
        <p:nvSpPr>
          <p:cNvPr id="761" name="Google Shape;761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09" y="1171074"/>
            <a:ext cx="4353666" cy="27850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7233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6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/>
          <p:nvPr/>
        </p:nvSpPr>
        <p:spPr>
          <a:xfrm>
            <a:off x="3021959" y="1214200"/>
            <a:ext cx="2903100" cy="2903100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5"/>
          <p:cNvSpPr txBox="1">
            <a:spLocks noGrp="1"/>
          </p:cNvSpPr>
          <p:nvPr>
            <p:ph type="title"/>
          </p:nvPr>
        </p:nvSpPr>
        <p:spPr>
          <a:xfrm>
            <a:off x="107370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/>
              <a:t>take-</a:t>
            </a:r>
            <a:r>
              <a:rPr lang="en-CA" sz="2800" err="1"/>
              <a:t>aways</a:t>
            </a:r>
            <a:endParaRPr lang="en-CA" sz="2800"/>
          </a:p>
        </p:txBody>
      </p:sp>
      <p:sp>
        <p:nvSpPr>
          <p:cNvPr id="580" name="Google Shape;580;p25"/>
          <p:cNvSpPr/>
          <p:nvPr/>
        </p:nvSpPr>
        <p:spPr>
          <a:xfrm rot="2700000">
            <a:off x="2658025" y="1637234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1" name="Google Shape;581;p25"/>
          <p:cNvSpPr/>
          <p:nvPr/>
        </p:nvSpPr>
        <p:spPr>
          <a:xfrm rot="2700000">
            <a:off x="3807808" y="2787016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2832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2" name="Google Shape;582;p25"/>
          <p:cNvSpPr/>
          <p:nvPr/>
        </p:nvSpPr>
        <p:spPr>
          <a:xfrm rot="-2700000">
            <a:off x="2657772" y="2786947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3" name="Google Shape;583;p25"/>
          <p:cNvSpPr/>
          <p:nvPr/>
        </p:nvSpPr>
        <p:spPr>
          <a:xfrm rot="-2700000">
            <a:off x="3807555" y="1637165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3633789" y="1814998"/>
            <a:ext cx="1694400" cy="1694400"/>
          </a:xfrm>
          <a:prstGeom prst="ellipse">
            <a:avLst/>
          </a:prstGeom>
          <a:noFill/>
          <a:ln w="76200" cap="flat" cmpd="sng">
            <a:solidFill>
              <a:srgbClr val="7F7F7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5"/>
          <p:cNvSpPr/>
          <p:nvPr/>
        </p:nvSpPr>
        <p:spPr>
          <a:xfrm>
            <a:off x="3632411" y="1824888"/>
            <a:ext cx="840300" cy="84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cubicBezTo>
                  <a:pt x="53743" y="0"/>
                  <a:pt x="0" y="53743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8EC4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5"/>
          <p:cNvSpPr/>
          <p:nvPr/>
        </p:nvSpPr>
        <p:spPr>
          <a:xfrm>
            <a:off x="3632411" y="2666172"/>
            <a:ext cx="840300" cy="84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66256"/>
                  <a:pt x="53743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68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5"/>
          <p:cNvSpPr/>
          <p:nvPr/>
        </p:nvSpPr>
        <p:spPr>
          <a:xfrm>
            <a:off x="4472916" y="1824888"/>
            <a:ext cx="841500" cy="84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53743"/>
                  <a:pt x="66256" y="0"/>
                  <a:pt x="0" y="0"/>
                </a:cubicBezTo>
                <a:close/>
              </a:path>
            </a:pathLst>
          </a:custGeom>
          <a:solidFill>
            <a:srgbClr val="00A7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5"/>
          <p:cNvSpPr/>
          <p:nvPr/>
        </p:nvSpPr>
        <p:spPr>
          <a:xfrm>
            <a:off x="4472916" y="2666172"/>
            <a:ext cx="841500" cy="84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66256" y="120000"/>
                  <a:pt x="120000" y="66256"/>
                  <a:pt x="1200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1F27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5"/>
          <p:cNvSpPr/>
          <p:nvPr/>
        </p:nvSpPr>
        <p:spPr>
          <a:xfrm>
            <a:off x="3852560" y="2045785"/>
            <a:ext cx="1240800" cy="1240800"/>
          </a:xfrm>
          <a:prstGeom prst="ellipse">
            <a:avLst/>
          </a:prstGeom>
          <a:gradFill>
            <a:gsLst>
              <a:gs pos="0">
                <a:srgbClr val="FFFFFF"/>
              </a:gs>
              <a:gs pos="81000">
                <a:srgbClr val="EEEEEE"/>
              </a:gs>
              <a:gs pos="100000">
                <a:srgbClr val="D8D8D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1005825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0" name="Google Shape;590;p25"/>
          <p:cNvSpPr txBox="1"/>
          <p:nvPr/>
        </p:nvSpPr>
        <p:spPr>
          <a:xfrm rot="-2700000">
            <a:off x="2867939" y="3520645"/>
            <a:ext cx="1142967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1" name="Google Shape;591;p25"/>
          <p:cNvSpPr/>
          <p:nvPr/>
        </p:nvSpPr>
        <p:spPr>
          <a:xfrm>
            <a:off x="3751657" y="1311701"/>
            <a:ext cx="123900" cy="123900"/>
          </a:xfrm>
          <a:prstGeom prst="ellipse">
            <a:avLst/>
          </a:prstGeom>
          <a:solidFill>
            <a:srgbClr val="AFF0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5"/>
          <p:cNvSpPr/>
          <p:nvPr/>
        </p:nvSpPr>
        <p:spPr>
          <a:xfrm>
            <a:off x="5066754" y="1311701"/>
            <a:ext cx="123900" cy="123900"/>
          </a:xfrm>
          <a:prstGeom prst="ellipse">
            <a:avLst/>
          </a:prstGeom>
          <a:solidFill>
            <a:srgbClr val="00CEF6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5"/>
          <p:cNvSpPr/>
          <p:nvPr/>
        </p:nvSpPr>
        <p:spPr>
          <a:xfrm>
            <a:off x="5708039" y="1943931"/>
            <a:ext cx="123900" cy="123900"/>
          </a:xfrm>
          <a:prstGeom prst="ellipse">
            <a:avLst/>
          </a:prstGeom>
          <a:solidFill>
            <a:srgbClr val="00CEF6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5"/>
          <p:cNvSpPr/>
          <p:nvPr/>
        </p:nvSpPr>
        <p:spPr>
          <a:xfrm>
            <a:off x="5708039" y="3251593"/>
            <a:ext cx="123900" cy="123900"/>
          </a:xfrm>
          <a:prstGeom prst="ellipse">
            <a:avLst/>
          </a:prstGeom>
          <a:solidFill>
            <a:srgbClr val="28324A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5"/>
          <p:cNvSpPr/>
          <p:nvPr/>
        </p:nvSpPr>
        <p:spPr>
          <a:xfrm>
            <a:off x="3751657" y="3890258"/>
            <a:ext cx="123900" cy="123900"/>
          </a:xfrm>
          <a:prstGeom prst="ellipse">
            <a:avLst/>
          </a:prstGeom>
          <a:solidFill>
            <a:srgbClr val="3C78D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5"/>
          <p:cNvSpPr/>
          <p:nvPr/>
        </p:nvSpPr>
        <p:spPr>
          <a:xfrm>
            <a:off x="5066754" y="3890258"/>
            <a:ext cx="123900" cy="123900"/>
          </a:xfrm>
          <a:prstGeom prst="ellipse">
            <a:avLst/>
          </a:prstGeom>
          <a:solidFill>
            <a:srgbClr val="28324A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5"/>
          <p:cNvSpPr/>
          <p:nvPr/>
        </p:nvSpPr>
        <p:spPr>
          <a:xfrm>
            <a:off x="3108648" y="1943931"/>
            <a:ext cx="123900" cy="123900"/>
          </a:xfrm>
          <a:prstGeom prst="ellipse">
            <a:avLst/>
          </a:prstGeom>
          <a:solidFill>
            <a:srgbClr val="AFF0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5"/>
          <p:cNvSpPr/>
          <p:nvPr/>
        </p:nvSpPr>
        <p:spPr>
          <a:xfrm>
            <a:off x="3108648" y="3251593"/>
            <a:ext cx="123900" cy="123900"/>
          </a:xfrm>
          <a:prstGeom prst="ellipse">
            <a:avLst/>
          </a:prstGeom>
          <a:solidFill>
            <a:srgbClr val="3C78D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5"/>
          <p:cNvSpPr/>
          <p:nvPr/>
        </p:nvSpPr>
        <p:spPr>
          <a:xfrm rot="5400000">
            <a:off x="5645948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5"/>
          <p:cNvSpPr/>
          <p:nvPr/>
        </p:nvSpPr>
        <p:spPr>
          <a:xfrm rot="5400000">
            <a:off x="2776349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4211009" y="9684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5"/>
          <p:cNvSpPr/>
          <p:nvPr/>
        </p:nvSpPr>
        <p:spPr>
          <a:xfrm>
            <a:off x="4211009" y="3838047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5"/>
          <p:cNvSpPr txBox="1"/>
          <p:nvPr/>
        </p:nvSpPr>
        <p:spPr>
          <a:xfrm rot="-2700000">
            <a:off x="4935249" y="1481512"/>
            <a:ext cx="1151028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Google Shape;604;p25"/>
          <p:cNvSpPr txBox="1"/>
          <p:nvPr/>
        </p:nvSpPr>
        <p:spPr>
          <a:xfrm rot="2700000">
            <a:off x="2857863" y="1504386"/>
            <a:ext cx="1170969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Google Shape;605;p25"/>
          <p:cNvSpPr txBox="1"/>
          <p:nvPr/>
        </p:nvSpPr>
        <p:spPr>
          <a:xfrm rot="2700000">
            <a:off x="4890331" y="3529022"/>
            <a:ext cx="1166726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9" name="Google Shape;609;p25"/>
          <p:cNvSpPr txBox="1"/>
          <p:nvPr/>
        </p:nvSpPr>
        <p:spPr>
          <a:xfrm>
            <a:off x="6216055" y="1096389"/>
            <a:ext cx="2300985" cy="27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improve productivity</a:t>
            </a:r>
            <a:endParaRPr lang="en-CA" sz="1800" b="0" i="0" u="none" strike="noStrike" cap="none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>
            <a:off x="6476824" y="3123761"/>
            <a:ext cx="1932500" cy="677323"/>
            <a:chOff x="6637073" y="3187577"/>
            <a:chExt cx="2133001" cy="747597"/>
          </a:xfrm>
        </p:grpSpPr>
        <p:sp>
          <p:nvSpPr>
            <p:cNvPr id="611" name="Google Shape;611;p25"/>
            <p:cNvSpPr txBox="1"/>
            <p:nvPr/>
          </p:nvSpPr>
          <p:spPr>
            <a:xfrm>
              <a:off x="6643974" y="3491474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CA" sz="1100">
                  <a:solidFill>
                    <a:srgbClr val="28324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ability to handle growing scanner data contracts</a:t>
              </a:r>
            </a:p>
          </p:txBody>
        </p:sp>
        <p:sp>
          <p:nvSpPr>
            <p:cNvPr id="612" name="Google Shape;612;p25"/>
            <p:cNvSpPr txBox="1"/>
            <p:nvPr/>
          </p:nvSpPr>
          <p:spPr>
            <a:xfrm>
              <a:off x="6637073" y="3187577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>
                  <a:solidFill>
                    <a:srgbClr val="28324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robust capacity</a:t>
              </a:r>
              <a:endParaRPr lang="en-CA"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15" name="Google Shape;615;p25"/>
          <p:cNvSpPr txBox="1"/>
          <p:nvPr/>
        </p:nvSpPr>
        <p:spPr>
          <a:xfrm>
            <a:off x="770511" y="1106489"/>
            <a:ext cx="1932506" cy="27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analyst assistant</a:t>
            </a:r>
            <a:endParaRPr sz="1800" b="0" i="0" u="none" strike="noStrike" cap="none">
              <a:solidFill>
                <a:srgbClr val="8E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16" name="Google Shape;616;p25"/>
          <p:cNvGrpSpPr/>
          <p:nvPr/>
        </p:nvGrpSpPr>
        <p:grpSpPr>
          <a:xfrm>
            <a:off x="770598" y="3261424"/>
            <a:ext cx="1932498" cy="647073"/>
            <a:chOff x="386249" y="3475458"/>
            <a:chExt cx="2133000" cy="714209"/>
          </a:xfrm>
        </p:grpSpPr>
        <p:sp>
          <p:nvSpPr>
            <p:cNvPr id="617" name="Google Shape;617;p25"/>
            <p:cNvSpPr txBox="1"/>
            <p:nvPr/>
          </p:nvSpPr>
          <p:spPr>
            <a:xfrm>
              <a:off x="386249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10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offering data visualisation on- the-go</a:t>
              </a:r>
              <a:endParaRPr lang="en-CA"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8" name="Google Shape;618;p25"/>
            <p:cNvSpPr txBox="1"/>
            <p:nvPr/>
          </p:nvSpPr>
          <p:spPr>
            <a:xfrm>
              <a:off x="386249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>
                  <a:solidFill>
                    <a:srgbClr val="3468B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</a:t>
              </a:r>
              <a:r>
                <a:rPr lang="en-CA" sz="1800" b="0" i="0" u="none" strike="noStrike" cap="none">
                  <a:solidFill>
                    <a:srgbClr val="3468B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etail dashboard</a:t>
              </a:r>
            </a:p>
          </p:txBody>
        </p:sp>
      </p:grpSp>
      <p:grpSp>
        <p:nvGrpSpPr>
          <p:cNvPr id="619" name="Google Shape;619;p25"/>
          <p:cNvGrpSpPr/>
          <p:nvPr/>
        </p:nvGrpSpPr>
        <p:grpSpPr>
          <a:xfrm>
            <a:off x="2909642" y="2503144"/>
            <a:ext cx="258711" cy="313123"/>
            <a:chOff x="584925" y="922575"/>
            <a:chExt cx="415200" cy="502525"/>
          </a:xfrm>
        </p:grpSpPr>
        <p:sp>
          <p:nvSpPr>
            <p:cNvPr id="620" name="Google Shape;620;p25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25"/>
          <p:cNvGrpSpPr/>
          <p:nvPr/>
        </p:nvGrpSpPr>
        <p:grpSpPr>
          <a:xfrm>
            <a:off x="5777555" y="2570201"/>
            <a:ext cx="280800" cy="188721"/>
            <a:chOff x="1241275" y="3718400"/>
            <a:chExt cx="450650" cy="302875"/>
          </a:xfrm>
        </p:grpSpPr>
        <p:sp>
          <p:nvSpPr>
            <p:cNvPr id="624" name="Google Shape;624;p25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5"/>
          <p:cNvGrpSpPr/>
          <p:nvPr/>
        </p:nvGrpSpPr>
        <p:grpSpPr>
          <a:xfrm>
            <a:off x="4334567" y="3993553"/>
            <a:ext cx="273167" cy="218007"/>
            <a:chOff x="1921475" y="3695200"/>
            <a:chExt cx="438400" cy="349875"/>
          </a:xfrm>
        </p:grpSpPr>
        <p:sp>
          <p:nvSpPr>
            <p:cNvPr id="629" name="Google Shape;629;p25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25"/>
          <p:cNvGrpSpPr/>
          <p:nvPr/>
        </p:nvGrpSpPr>
        <p:grpSpPr>
          <a:xfrm>
            <a:off x="4333653" y="1123861"/>
            <a:ext cx="282295" cy="206978"/>
            <a:chOff x="4610450" y="3703750"/>
            <a:chExt cx="453050" cy="332175"/>
          </a:xfrm>
        </p:grpSpPr>
        <p:sp>
          <p:nvSpPr>
            <p:cNvPr id="633" name="Google Shape;633;p25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5"/>
          <p:cNvGrpSpPr/>
          <p:nvPr/>
        </p:nvGrpSpPr>
        <p:grpSpPr>
          <a:xfrm>
            <a:off x="4290253" y="2353334"/>
            <a:ext cx="367377" cy="598937"/>
            <a:chOff x="6730350" y="2315900"/>
            <a:chExt cx="257700" cy="420100"/>
          </a:xfrm>
        </p:grpSpPr>
        <p:sp>
          <p:nvSpPr>
            <p:cNvPr id="636" name="Google Shape;636;p2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" name="Google Shape;641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7" name="Google Shape;608;p25"/>
          <p:cNvSpPr txBox="1"/>
          <p:nvPr/>
        </p:nvSpPr>
        <p:spPr>
          <a:xfrm>
            <a:off x="409472" y="1353415"/>
            <a:ext cx="2293370" cy="40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 data burden to focus on tasks such as macro-economic analysis, custom requests</a:t>
            </a:r>
            <a:endParaRPr sz="1100" b="0" i="0" u="none" strike="noStrike" cap="non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614;p25"/>
          <p:cNvSpPr txBox="1"/>
          <p:nvPr/>
        </p:nvSpPr>
        <p:spPr>
          <a:xfrm>
            <a:off x="6244508" y="1340713"/>
            <a:ext cx="2349056" cy="56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CA"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 analyst assistant can help us speed up the production cycle</a:t>
            </a:r>
            <a:endParaRPr sz="1100" b="0" i="0" u="none" strike="noStrike" cap="non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608999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67" name="Google Shape;767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1507602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768" name="Google Shape;768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/>
          <a:stretch/>
        </p:blipFill>
        <p:spPr>
          <a:xfrm>
            <a:off x="2756434" y="2348052"/>
            <a:ext cx="3631131" cy="2053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85951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800"/>
              <a:t>hello</a:t>
            </a:r>
            <a:r>
              <a:rPr lang="en" sz="8800"/>
              <a:t>!</a:t>
            </a:r>
            <a:endParaRPr sz="880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3212677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3200" b="1"/>
              <a:t>we are</a:t>
            </a:r>
            <a:r>
              <a:rPr lang="en" sz="3200" b="1"/>
              <a:t> </a:t>
            </a:r>
            <a:r>
              <a:rPr lang="en-CA" sz="3200" b="1"/>
              <a:t>team 5 (6ixStatz)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/>
              <a:t>Abigail Stewart, Maria Lorena Mari Del Cristo, Vivien Lee, </a:t>
            </a:r>
            <a:r>
              <a:rPr lang="en-US" sz="1800" err="1"/>
              <a:t>Shahzeb</a:t>
            </a:r>
            <a:r>
              <a:rPr lang="en-US" sz="1800"/>
              <a:t> </a:t>
            </a:r>
            <a:r>
              <a:rPr lang="en-US" sz="1800" err="1"/>
              <a:t>Afroze</a:t>
            </a:r>
            <a:r>
              <a:rPr lang="en-US" sz="1800"/>
              <a:t>, Grace Wei, </a:t>
            </a:r>
            <a:r>
              <a:rPr lang="en-US" sz="1800" err="1"/>
              <a:t>Edima</a:t>
            </a:r>
            <a:r>
              <a:rPr lang="en-US" sz="1800"/>
              <a:t> Udo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  <p:pic>
        <p:nvPicPr>
          <p:cNvPr id="6" name="Google Shape;542;p2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/>
          <a:stretch/>
        </p:blipFill>
        <p:spPr>
          <a:xfrm>
            <a:off x="3035808" y="1066431"/>
            <a:ext cx="3072384" cy="242556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714727" y="73792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>
                <a:solidFill>
                  <a:srgbClr val="5BCFF7"/>
                </a:solidFill>
              </a:rPr>
              <a:t>solutions</a:t>
            </a:r>
            <a:endParaRPr sz="8000">
              <a:solidFill>
                <a:srgbClr val="5BCFF7"/>
              </a:solidFill>
            </a:endParaRPr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95" y="3650928"/>
            <a:ext cx="3000625" cy="40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5687DC"/>
                </a:solidFill>
              </a:rPr>
              <a:t>internal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91585" y="3648802"/>
            <a:ext cx="2991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5687DC"/>
                </a:solidFill>
              </a:rPr>
              <a:t>external</a:t>
            </a:r>
          </a:p>
        </p:txBody>
      </p:sp>
      <p:sp>
        <p:nvSpPr>
          <p:cNvPr id="22" name="Right Arrow 21"/>
          <p:cNvSpPr/>
          <p:nvPr/>
        </p:nvSpPr>
        <p:spPr>
          <a:xfrm rot="7941747">
            <a:off x="2392154" y="2287156"/>
            <a:ext cx="1975382" cy="745023"/>
          </a:xfrm>
          <a:prstGeom prst="rightArrow">
            <a:avLst/>
          </a:prstGeom>
          <a:solidFill>
            <a:srgbClr val="5BCFF7"/>
          </a:solidFill>
          <a:ln>
            <a:solidFill>
              <a:srgbClr val="5BC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273" y="3425031"/>
            <a:ext cx="697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is-IS" sz="48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1)</a:t>
            </a:r>
            <a:endParaRPr lang="is-IS" sz="4800">
              <a:solidFill>
                <a:srgbClr val="3C78D8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00210" y="3425031"/>
            <a:ext cx="6976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is-IS" sz="48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2)</a:t>
            </a:r>
            <a:endParaRPr lang="is-IS" sz="4800">
              <a:solidFill>
                <a:srgbClr val="3C78D8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2917822">
            <a:off x="4684064" y="2288868"/>
            <a:ext cx="1975382" cy="745023"/>
          </a:xfrm>
          <a:prstGeom prst="rightArrow">
            <a:avLst/>
          </a:prstGeom>
          <a:solidFill>
            <a:srgbClr val="5BCFF7"/>
          </a:solidFill>
          <a:ln>
            <a:solidFill>
              <a:srgbClr val="5BCF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9190" y="3387192"/>
            <a:ext cx="84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5687DC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internal solution</a:t>
            </a:r>
            <a:endParaRPr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rgbClr val="3C78D8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5BCFF7"/>
                </a:solidFill>
              </a:rPr>
              <a:t>timeliness</a:t>
            </a: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an important goal within Retail and Service Industry Division (RSID) is </a:t>
            </a:r>
            <a:r>
              <a:rPr lang="en-CA" i="1"/>
              <a:t>timeliness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we need to enhance the turn-around of our survey estimates without sacrificing quality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having access to scanner data is a step in the right direction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improving our technology and speeding up processes is </a:t>
            </a:r>
            <a:r>
              <a:rPr lang="en-CA" u="sng"/>
              <a:t>crucial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5BCFF7"/>
                </a:solidFill>
              </a:rPr>
              <a:t>accelerated production cycle </a:t>
            </a: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123976" y="1434297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to produce results faster within RSID, we have created a program; </a:t>
            </a:r>
            <a:r>
              <a:rPr lang="en-CA" i="1"/>
              <a:t>analyst assistant </a:t>
            </a:r>
            <a:r>
              <a:rPr lang="en-CA"/>
              <a:t>that combs through the scanner data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CA"/>
              <a:t>as analysts, we manually check these parameters to detect outliers…</a:t>
            </a:r>
          </a:p>
          <a:p>
            <a:pPr lvl="1" indent="-355600">
              <a:buSzPts val="2000"/>
            </a:pPr>
            <a:r>
              <a:rPr lang="en-CA"/>
              <a:t>+/- 50% or more change in sales, month over month change &amp; year over year change</a:t>
            </a:r>
          </a:p>
          <a:p>
            <a:pPr lvl="1" indent="-355600">
              <a:buSzPts val="2000"/>
            </a:pPr>
            <a:r>
              <a:rPr lang="en-CA"/>
              <a:t>changes in # of locations</a:t>
            </a:r>
          </a:p>
          <a:p>
            <a:pPr lvl="1" indent="-355600">
              <a:buSzPts val="2000"/>
            </a:pPr>
            <a:r>
              <a:rPr lang="en-CA"/>
              <a:t>openings and closures of locations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" y="149773"/>
            <a:ext cx="1765739" cy="3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CA"/>
              <a:t>Every analyst deserves an assistant - </a:t>
            </a:r>
            <a:r>
              <a:rPr lang="en-CA" sz="2800" b="1"/>
              <a:t>6ixStatz</a:t>
            </a:r>
            <a:endParaRPr lang="en-CA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74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/>
          <p:nvPr/>
        </p:nvSpPr>
        <p:spPr>
          <a:xfrm>
            <a:off x="4073423" y="1047226"/>
            <a:ext cx="4632560" cy="3606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6"/>
          <p:cNvSpPr/>
          <p:nvPr/>
        </p:nvSpPr>
        <p:spPr>
          <a:xfrm>
            <a:off x="4267277" y="1238744"/>
            <a:ext cx="4244700" cy="271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6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2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analyst assistant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/>
              <a:t>encourages the use of scanner data, by allowing us to analyze an abundance of data in a short period of time  </a:t>
            </a:r>
            <a:endParaRPr/>
          </a:p>
        </p:txBody>
      </p:sp>
      <p:sp>
        <p:nvSpPr>
          <p:cNvPr id="761" name="Google Shape;761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75" y="1205055"/>
            <a:ext cx="4434585" cy="27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09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/>
          <p:nvPr/>
        </p:nvSpPr>
        <p:spPr>
          <a:xfrm>
            <a:off x="4073423" y="1047226"/>
            <a:ext cx="4632560" cy="3606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6"/>
          <p:cNvSpPr/>
          <p:nvPr/>
        </p:nvSpPr>
        <p:spPr>
          <a:xfrm>
            <a:off x="4267277" y="1238744"/>
            <a:ext cx="4244700" cy="271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your screenshot here</a:t>
            </a:r>
            <a:endParaRPr sz="10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75" y="1205055"/>
            <a:ext cx="4434585" cy="2777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9616" y="458607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Demo</a:t>
            </a:r>
            <a:endParaRPr lang="en-US"/>
          </a:p>
        </p:txBody>
      </p:sp>
      <p:sp>
        <p:nvSpPr>
          <p:cNvPr id="13" name="Google Shape;760;p36"/>
          <p:cNvSpPr txBox="1">
            <a:spLocks/>
          </p:cNvSpPr>
          <p:nvPr/>
        </p:nvSpPr>
        <p:spPr>
          <a:xfrm>
            <a:off x="457200" y="2152275"/>
            <a:ext cx="3575400" cy="2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CA" sz="2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analyst assistant</a:t>
            </a:r>
          </a:p>
          <a:p>
            <a:pPr indent="-457200">
              <a:buFont typeface="+mj-lt"/>
              <a:buAutoNum type="arabicPeriod"/>
            </a:pPr>
            <a:r>
              <a:rPr lang="en-CA"/>
              <a:t>automated outliers detection</a:t>
            </a:r>
          </a:p>
          <a:p>
            <a:pPr indent="-457200">
              <a:buFont typeface="+mj-lt"/>
              <a:buAutoNum type="arabicPeriod"/>
            </a:pPr>
            <a:r>
              <a:rPr lang="en-CA"/>
              <a:t>optimized breakdown</a:t>
            </a:r>
          </a:p>
          <a:p>
            <a:pPr indent="-457200">
              <a:buFont typeface="+mj-lt"/>
              <a:buAutoNum type="arabicPeriod"/>
            </a:pPr>
            <a:r>
              <a:rPr lang="en-CA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789535692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Quince template</vt:lpstr>
      <vt:lpstr>scanner data hackathon</vt:lpstr>
      <vt:lpstr>hello!</vt:lpstr>
      <vt:lpstr>solutions</vt:lpstr>
      <vt:lpstr>internal solution</vt:lpstr>
      <vt:lpstr>timeliness</vt:lpstr>
      <vt:lpstr>accelerated production cycle </vt:lpstr>
      <vt:lpstr>PowerPoint Presentation</vt:lpstr>
      <vt:lpstr>PowerPoint Presentation</vt:lpstr>
      <vt:lpstr>PowerPoint Presentation</vt:lpstr>
      <vt:lpstr>external solution</vt:lpstr>
      <vt:lpstr>retail sales dashboard</vt:lpstr>
      <vt:lpstr>PowerPoint Presentation</vt:lpstr>
      <vt:lpstr>PowerPoint Presentation</vt:lpstr>
      <vt:lpstr>take-aways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Virgin, Kyle - RSID/DCDIS</dc:creator>
  <cp:revision>2</cp:revision>
  <dcterms:modified xsi:type="dcterms:W3CDTF">2020-03-09T19:47:22Z</dcterms:modified>
</cp:coreProperties>
</file>